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8"/>
  </p:notes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32" r:id="rId21"/>
    <p:sldId id="342" r:id="rId22"/>
    <p:sldId id="333" r:id="rId23"/>
    <p:sldId id="334" r:id="rId24"/>
    <p:sldId id="344" r:id="rId25"/>
    <p:sldId id="343" r:id="rId26"/>
    <p:sldId id="345" r:id="rId27"/>
    <p:sldId id="336" r:id="rId28"/>
    <p:sldId id="346" r:id="rId29"/>
    <p:sldId id="337" r:id="rId30"/>
    <p:sldId id="339" r:id="rId31"/>
    <p:sldId id="340" r:id="rId32"/>
    <p:sldId id="341" r:id="rId33"/>
    <p:sldId id="263" r:id="rId34"/>
    <p:sldId id="276" r:id="rId35"/>
    <p:sldId id="307" r:id="rId36"/>
    <p:sldId id="269" r:id="rId37"/>
    <p:sldId id="288" r:id="rId38"/>
    <p:sldId id="293" r:id="rId39"/>
    <p:sldId id="294" r:id="rId40"/>
    <p:sldId id="291" r:id="rId41"/>
    <p:sldId id="292" r:id="rId42"/>
    <p:sldId id="295" r:id="rId43"/>
    <p:sldId id="297" r:id="rId44"/>
    <p:sldId id="298" r:id="rId45"/>
    <p:sldId id="299" r:id="rId46"/>
    <p:sldId id="300" r:id="rId47"/>
    <p:sldId id="302" r:id="rId48"/>
    <p:sldId id="303" r:id="rId49"/>
    <p:sldId id="267" r:id="rId50"/>
    <p:sldId id="278" r:id="rId51"/>
    <p:sldId id="312" r:id="rId52"/>
    <p:sldId id="313" r:id="rId53"/>
    <p:sldId id="316" r:id="rId54"/>
    <p:sldId id="314" r:id="rId55"/>
    <p:sldId id="273" r:id="rId56"/>
    <p:sldId id="323"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9512" autoAdjust="0"/>
  </p:normalViewPr>
  <p:slideViewPr>
    <p:cSldViewPr snapToGrid="0">
      <p:cViewPr varScale="1">
        <p:scale>
          <a:sx n="60" d="100"/>
          <a:sy n="60" d="100"/>
        </p:scale>
        <p:origin x="155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DD09DC8-04C7-49AA-95BA-29F9EE53FCF9}" type="datetimeFigureOut">
              <a:rPr lang="en-US" smtClean="0"/>
              <a:t>11/1/2018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Intelligence is like a muscle – it can grow!</a:t>
            </a:r>
          </a:p>
          <a:p>
            <a:endParaRPr lang="en-US" sz="1200" dirty="0">
              <a:solidFill>
                <a:schemeClr val="tx1"/>
              </a:solidFill>
            </a:endParaRPr>
          </a:p>
          <a:p>
            <a:r>
              <a:rPr lang="en-US" sz="1200" dirty="0">
                <a:solidFill>
                  <a:schemeClr val="tx1"/>
                </a:solidFill>
              </a:rPr>
              <a:t>Research has shown there is a relationship between a student’s mindset and their achievement. Mindset</a:t>
            </a:r>
            <a:r>
              <a:rPr lang="en-US" sz="1200" baseline="0" dirty="0">
                <a:solidFill>
                  <a:schemeClr val="tx1"/>
                </a:solidFill>
              </a:rPr>
              <a: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Look smart at all costs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Goal is learning, do whatever it takes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Children with the fixed mindset want to make sure they succeed. Smart people should always succeed.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Failure has been transformed from an action (I failed) to an identity (I am a failure).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And in the fixed mindset, a loser is forever.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Mindset: “Becoming is better than being.” The fixed mindset does not allow people the luxury of becoming. They have to already be.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Another way people with the fixed mindset try to repair their self-esteem after a failure is by assigning blame or making excuses.</a:t>
            </a:r>
          </a:p>
          <a:p>
            <a:r>
              <a:rPr lang="en-US" sz="1200" kern="1200" dirty="0">
                <a:solidFill>
                  <a:schemeClr val="tx1"/>
                </a:solidFill>
                <a:effectLst/>
                <a:latin typeface="+mn-lt"/>
                <a:ea typeface="+mn-ea"/>
                <a:cs typeface="+mn-cs"/>
              </a:rPr>
              <a:t>This low-effort syndrome is also a way that students with the fixed mindset protect themselves.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Effort means you are not a natural</a:t>
            </a:r>
          </a:p>
          <a:p>
            <a:r>
              <a:rPr lang="en-US" sz="1200" kern="1200" dirty="0">
                <a:solidFill>
                  <a:schemeClr val="tx1"/>
                </a:solidFill>
                <a:effectLst/>
                <a:latin typeface="+mn-lt"/>
                <a:ea typeface="+mn-ea"/>
                <a:cs typeface="+mn-cs"/>
              </a:rPr>
              <a:t>Don’t even try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a:t>
            </a:r>
            <a:r>
              <a:rPr lang="en-US" sz="1200" kern="1200" baseline="0" dirty="0">
                <a:solidFill>
                  <a:schemeClr val="tx1"/>
                </a:solidFill>
                <a:effectLst/>
                <a:latin typeface="+mn-lt"/>
                <a:ea typeface="+mn-ea"/>
                <a:cs typeface="+mn-cs"/>
              </a:rPr>
              <a:t> Do whatever it takes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people with the fixed mindset think the world needs to change, not them.</a:t>
            </a:r>
          </a:p>
          <a:p>
            <a:r>
              <a:rPr lang="en-US" sz="1200" kern="1200" dirty="0">
                <a:solidFill>
                  <a:schemeClr val="tx1"/>
                </a:solidFill>
                <a:effectLst/>
                <a:latin typeface="+mn-lt"/>
                <a:ea typeface="+mn-ea"/>
                <a:cs typeface="+mn-cs"/>
              </a:rPr>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16763223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5574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25200537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28448320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30593834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very best opportunities to learn come about when students believe in themselves.</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21293264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55</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56</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You can either do math or not.</a:t>
            </a:r>
            <a:r>
              <a:rPr lang="en-US" sz="1200" baseline="0" dirty="0">
                <a:solidFill>
                  <a:schemeClr val="tx1"/>
                </a:solidFill>
              </a:rPr>
              <a:t> “Math Person”</a:t>
            </a:r>
          </a:p>
          <a:p>
            <a:endParaRPr lang="en-US" sz="1200" baseline="0" dirty="0">
              <a:solidFill>
                <a:schemeClr val="tx1"/>
              </a:solidFill>
            </a:endParaRPr>
          </a:p>
          <a:p>
            <a:r>
              <a:rPr lang="en-US" sz="1200" dirty="0">
                <a:solidFill>
                  <a:schemeClr val="tx1"/>
                </a:solidFill>
              </a:rPr>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11/1/2018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Incorporating Mathematical Mindsets</a:t>
            </a:r>
            <a:br>
              <a:rPr lang="en-US" dirty="0"/>
            </a:br>
            <a:r>
              <a:rPr lang="en-US" sz="4000" dirty="0"/>
              <a:t>georgewoodbury.com/mindsets</a:t>
            </a:r>
          </a:p>
        </p:txBody>
      </p:sp>
      <p:sp>
        <p:nvSpPr>
          <p:cNvPr id="3" name="Subtitle 2"/>
          <p:cNvSpPr>
            <a:spLocks noGrp="1"/>
          </p:cNvSpPr>
          <p:nvPr>
            <p:ph type="subTitle" idx="1"/>
          </p:nvPr>
        </p:nvSpPr>
        <p:spPr/>
        <p:txBody>
          <a:bodyPr>
            <a:normAutofit/>
          </a:bodyPr>
          <a:lstStyle/>
          <a:p>
            <a:r>
              <a:rPr lang="en-US" sz="2800" dirty="0"/>
              <a:t>Louisville, KY – November 2018</a:t>
            </a:r>
          </a:p>
        </p:txBody>
      </p:sp>
    </p:spTree>
    <p:extLst>
      <p:ext uri="{BB962C8B-B14F-4D97-AF65-F5344CB8AC3E}">
        <p14:creationId xmlns:p14="http://schemas.microsoft.com/office/powerpoint/2010/main" val="194360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can be developed through hard work.</a:t>
            </a:r>
            <a:br>
              <a:rPr lang="en-US" sz="2400" dirty="0"/>
            </a:br>
            <a:endParaRPr lang="en-US" sz="2400" dirty="0"/>
          </a:p>
          <a:p>
            <a:r>
              <a:rPr lang="en-US" sz="2400" dirty="0">
                <a:solidFill>
                  <a:schemeClr val="tx1"/>
                </a:solidFill>
              </a:rPr>
              <a:t>Intelligence and talent are a starting point.</a:t>
            </a:r>
            <a:br>
              <a:rPr lang="en-US" sz="2400" dirty="0">
                <a:solidFill>
                  <a:schemeClr val="tx1"/>
                </a:solidFill>
              </a:rPr>
            </a:br>
            <a:endParaRPr lang="en-US" sz="2400" dirty="0">
              <a:solidFill>
                <a:schemeClr val="tx1"/>
              </a:solidFill>
            </a:endParaRPr>
          </a:p>
          <a:p>
            <a:r>
              <a:rPr lang="en-US" sz="2400" dirty="0">
                <a:solidFill>
                  <a:schemeClr val="tx1"/>
                </a:solidFill>
              </a:rPr>
              <a:t>This mindset creates a love of learning and resilience. </a:t>
            </a: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Goals</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Concerned how they’ll be judged</a:t>
            </a:r>
            <a:br>
              <a:rPr lang="en-US" sz="2200" dirty="0"/>
            </a:br>
            <a:br>
              <a:rPr lang="en-US" sz="2200" dirty="0"/>
            </a:br>
            <a:endParaRPr lang="en-US" sz="2200" dirty="0"/>
          </a:p>
          <a:p>
            <a:r>
              <a:rPr lang="en-US" sz="2600" dirty="0"/>
              <a:t>Growth: </a:t>
            </a:r>
          </a:p>
          <a:p>
            <a:pPr lvl="1"/>
            <a:r>
              <a:rPr lang="en-US" sz="2200" dirty="0"/>
              <a:t>Concerned with improving</a:t>
            </a:r>
          </a:p>
        </p:txBody>
      </p:sp>
    </p:spTree>
    <p:extLst>
      <p:ext uri="{BB962C8B-B14F-4D97-AF65-F5344CB8AC3E}">
        <p14:creationId xmlns:p14="http://schemas.microsoft.com/office/powerpoint/2010/main" val="297441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Failure</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Failure is a setback</a:t>
            </a:r>
            <a:br>
              <a:rPr lang="en-US" sz="2200" dirty="0"/>
            </a:br>
            <a:br>
              <a:rPr lang="en-US" sz="2200" dirty="0"/>
            </a:br>
            <a:endParaRPr lang="en-US" sz="2200" dirty="0"/>
          </a:p>
          <a:p>
            <a:r>
              <a:rPr lang="en-US" sz="2400" dirty="0"/>
              <a:t>Growth: </a:t>
            </a:r>
          </a:p>
          <a:p>
            <a:pPr lvl="1"/>
            <a:r>
              <a:rPr lang="en-US" sz="2200" dirty="0"/>
              <a:t>Failure is about not growing</a:t>
            </a:r>
          </a:p>
        </p:txBody>
      </p:sp>
    </p:spTree>
    <p:extLst>
      <p:ext uri="{BB962C8B-B14F-4D97-AF65-F5344CB8AC3E}">
        <p14:creationId xmlns:p14="http://schemas.microsoft.com/office/powerpoint/2010/main" val="194396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Failure/Setback</a:t>
            </a:r>
          </a:p>
        </p:txBody>
      </p:sp>
      <p:sp>
        <p:nvSpPr>
          <p:cNvPr id="3" name="Content Placeholder 2"/>
          <p:cNvSpPr>
            <a:spLocks noGrp="1"/>
          </p:cNvSpPr>
          <p:nvPr>
            <p:ph idx="1"/>
          </p:nvPr>
        </p:nvSpPr>
        <p:spPr/>
        <p:txBody>
          <a:bodyPr>
            <a:normAutofit/>
          </a:bodyPr>
          <a:lstStyle/>
          <a:p>
            <a:r>
              <a:rPr lang="en-US" sz="2400" dirty="0"/>
              <a:t>Students with a fixed-mindset will reduce their effort, leading to lower achievement.</a:t>
            </a:r>
            <a:br>
              <a:rPr lang="en-US" sz="2400" dirty="0"/>
            </a:br>
            <a:endParaRPr lang="en-US" sz="2400" dirty="0"/>
          </a:p>
          <a:p>
            <a:r>
              <a:rPr lang="en-US" sz="2400" dirty="0"/>
              <a:t>Students with a growth-mindset will work harder, leading to higher achievement.</a:t>
            </a:r>
            <a:br>
              <a:rPr lang="en-US" sz="2400" dirty="0"/>
            </a:br>
            <a:endParaRPr lang="en-US" sz="2400" dirty="0"/>
          </a:p>
          <a:p>
            <a:r>
              <a:rPr lang="en-US" sz="2400" dirty="0"/>
              <a:t>These are self-perpetuating cycles, especially in math.</a:t>
            </a:r>
          </a:p>
        </p:txBody>
      </p:sp>
    </p:spTree>
    <p:extLst>
      <p:ext uri="{BB962C8B-B14F-4D97-AF65-F5344CB8AC3E}">
        <p14:creationId xmlns:p14="http://schemas.microsoft.com/office/powerpoint/2010/main" val="385763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Persistence </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Effort</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Effort is a bad thing</a:t>
            </a:r>
            <a:br>
              <a:rPr lang="en-US" sz="2200" dirty="0"/>
            </a:br>
            <a:br>
              <a:rPr lang="en-US" sz="2200" dirty="0"/>
            </a:br>
            <a:endParaRPr lang="en-US" sz="2200" dirty="0"/>
          </a:p>
          <a:p>
            <a:r>
              <a:rPr lang="en-US" sz="2400" dirty="0"/>
              <a:t>Growth: </a:t>
            </a:r>
          </a:p>
          <a:p>
            <a:pPr lvl="1"/>
            <a:r>
              <a:rPr lang="en-US" sz="2200" dirty="0"/>
              <a:t>Effort is what makes you smart and talented</a:t>
            </a:r>
          </a:p>
        </p:txBody>
      </p:sp>
    </p:spTree>
    <p:extLst>
      <p:ext uri="{BB962C8B-B14F-4D97-AF65-F5344CB8AC3E}">
        <p14:creationId xmlns:p14="http://schemas.microsoft.com/office/powerpoint/2010/main" val="64515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sp>
        <p:nvSpPr>
          <p:cNvPr id="3" name="Content Placeholder 2"/>
          <p:cNvSpPr>
            <a:spLocks noGrp="1"/>
          </p:cNvSpPr>
          <p:nvPr>
            <p:ph idx="1"/>
          </p:nvPr>
        </p:nvSpPr>
        <p:spPr/>
        <p:txBody>
          <a:bodyPr>
            <a:normAutofit/>
          </a:bodyPr>
          <a:lstStyle/>
          <a:p>
            <a:r>
              <a:rPr lang="en-US" sz="2400" dirty="0"/>
              <a:t>Instructors are an important resource for students, and we have a great impact on student learning.</a:t>
            </a:r>
            <a:br>
              <a:rPr lang="en-US" sz="2400" dirty="0"/>
            </a:br>
            <a:endParaRPr lang="en-US" sz="2400" dirty="0"/>
          </a:p>
        </p:txBody>
      </p:sp>
    </p:spTree>
    <p:extLst>
      <p:ext uri="{BB962C8B-B14F-4D97-AF65-F5344CB8AC3E}">
        <p14:creationId xmlns:p14="http://schemas.microsoft.com/office/powerpoint/2010/main" val="261669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Helping Your Students to Develop </a:t>
            </a:r>
            <a:br>
              <a:rPr lang="en-US" dirty="0"/>
            </a:br>
            <a:r>
              <a:rPr lang="en-US" dirty="0"/>
              <a:t>a Growth Mindset in Math</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Not Easy</a:t>
            </a:r>
          </a:p>
        </p:txBody>
      </p:sp>
      <p:sp>
        <p:nvSpPr>
          <p:cNvPr id="3" name="Content Placeholder 2"/>
          <p:cNvSpPr>
            <a:spLocks noGrp="1"/>
          </p:cNvSpPr>
          <p:nvPr>
            <p:ph idx="1"/>
          </p:nvPr>
        </p:nvSpPr>
        <p:spPr/>
        <p:txBody>
          <a:bodyPr>
            <a:normAutofit/>
          </a:bodyPr>
          <a:lstStyle/>
          <a:p>
            <a:r>
              <a:rPr lang="en-US" sz="2400" dirty="0"/>
              <a:t>Adopting a growth mindset is about changing your view and looking at things in a different way.</a:t>
            </a:r>
          </a:p>
        </p:txBody>
      </p:sp>
    </p:spTree>
    <p:extLst>
      <p:ext uri="{BB962C8B-B14F-4D97-AF65-F5344CB8AC3E}">
        <p14:creationId xmlns:p14="http://schemas.microsoft.com/office/powerpoint/2010/main" val="352694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br>
              <a:rPr lang="en-US" dirty="0"/>
            </a:br>
            <a:r>
              <a:rPr lang="en-US" dirty="0"/>
              <a:t>A Tale of Two Instructors</a:t>
            </a:r>
          </a:p>
        </p:txBody>
      </p:sp>
      <p:sp>
        <p:nvSpPr>
          <p:cNvPr id="3" name="Text Placeholder 2"/>
          <p:cNvSpPr>
            <a:spLocks noGrp="1"/>
          </p:cNvSpPr>
          <p:nvPr>
            <p:ph type="body" idx="1"/>
          </p:nvPr>
        </p:nvSpPr>
        <p:spPr>
          <a:xfrm>
            <a:off x="2589212" y="3580929"/>
            <a:ext cx="8915399" cy="860400"/>
          </a:xfrm>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Think/Pair/Share</a:t>
            </a:r>
          </a:p>
        </p:txBody>
      </p:sp>
      <p:sp>
        <p:nvSpPr>
          <p:cNvPr id="3" name="Content Placeholder 2"/>
          <p:cNvSpPr>
            <a:spLocks noGrp="1"/>
          </p:cNvSpPr>
          <p:nvPr>
            <p:ph idx="1"/>
          </p:nvPr>
        </p:nvSpPr>
        <p:spPr/>
        <p:txBody>
          <a:bodyPr>
            <a:normAutofit/>
          </a:bodyPr>
          <a:lstStyle/>
          <a:p>
            <a:r>
              <a:rPr lang="en-US" sz="2400" dirty="0"/>
              <a:t>Give an example, in detail, of an area in which you once had low ability but now perform well.</a:t>
            </a:r>
            <a:br>
              <a:rPr lang="en-US" sz="2400" dirty="0"/>
            </a:br>
            <a:endParaRPr lang="en-US" sz="2400" dirty="0"/>
          </a:p>
        </p:txBody>
      </p:sp>
    </p:spTree>
    <p:extLst>
      <p:ext uri="{BB962C8B-B14F-4D97-AF65-F5344CB8AC3E}">
        <p14:creationId xmlns:p14="http://schemas.microsoft.com/office/powerpoint/2010/main" val="779077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 One Survey Prompts</a:t>
            </a:r>
          </a:p>
        </p:txBody>
      </p:sp>
      <p:sp>
        <p:nvSpPr>
          <p:cNvPr id="3" name="Content Placeholder 2"/>
          <p:cNvSpPr>
            <a:spLocks noGrp="1"/>
          </p:cNvSpPr>
          <p:nvPr>
            <p:ph idx="1"/>
          </p:nvPr>
        </p:nvSpPr>
        <p:spPr/>
        <p:txBody>
          <a:bodyPr>
            <a:normAutofit lnSpcReduction="10000"/>
          </a:bodyPr>
          <a:lstStyle/>
          <a:p>
            <a:r>
              <a:rPr lang="en-US" sz="2400" dirty="0"/>
              <a:t>Give an example, in detail, of an area in which you once had low ability but now perform well.</a:t>
            </a:r>
            <a:br>
              <a:rPr lang="en-US" sz="2400" dirty="0"/>
            </a:br>
            <a:endParaRPr lang="en-US" sz="2400" dirty="0"/>
          </a:p>
          <a:p>
            <a:r>
              <a:rPr lang="en-US" sz="2400" dirty="0"/>
              <a:t>List a mistake you made that taught you something.</a:t>
            </a:r>
            <a:br>
              <a:rPr lang="en-US" sz="2400" dirty="0"/>
            </a:br>
            <a:endParaRPr lang="en-US" sz="2400" dirty="0"/>
          </a:p>
          <a:p>
            <a:r>
              <a:rPr lang="en-US" sz="2400" dirty="0"/>
              <a:t>List a skill that you picked up that required a lot of practice.</a:t>
            </a:r>
            <a:br>
              <a:rPr lang="en-US" sz="2400" dirty="0"/>
            </a:br>
            <a:endParaRPr lang="en-US" sz="2400" dirty="0"/>
          </a:p>
          <a:p>
            <a:r>
              <a:rPr lang="en-US" sz="2400" dirty="0"/>
              <a:t> Tell 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1187774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Videos</a:t>
            </a:r>
          </a:p>
        </p:txBody>
      </p:sp>
      <p:sp>
        <p:nvSpPr>
          <p:cNvPr id="3" name="Content Placeholder 2"/>
          <p:cNvSpPr>
            <a:spLocks noGrp="1"/>
          </p:cNvSpPr>
          <p:nvPr>
            <p:ph idx="1"/>
          </p:nvPr>
        </p:nvSpPr>
        <p:spPr/>
        <p:txBody>
          <a:bodyPr>
            <a:normAutofit/>
          </a:bodyPr>
          <a:lstStyle/>
          <a:p>
            <a:pPr marL="0" indent="0">
              <a:buNone/>
            </a:pPr>
            <a:r>
              <a:rPr lang="en-US" sz="2400" dirty="0"/>
              <a:t>Have your students watch a mindset video.</a:t>
            </a:r>
          </a:p>
          <a:p>
            <a:r>
              <a:rPr lang="en-US" sz="2400" dirty="0"/>
              <a:t>Carol Dweck’s TED talk</a:t>
            </a:r>
          </a:p>
          <a:p>
            <a:r>
              <a:rPr lang="en-US" sz="2400" dirty="0"/>
              <a:t>Jo Boaler’s TED talk</a:t>
            </a:r>
          </a:p>
          <a:p>
            <a:r>
              <a:rPr lang="en-US" sz="2400" dirty="0"/>
              <a:t>Pearson mindset videos by Dave </a:t>
            </a:r>
            <a:r>
              <a:rPr lang="en-US" sz="2400" dirty="0" err="1"/>
              <a:t>Paunesku</a:t>
            </a:r>
            <a:endParaRPr lang="en-US" sz="2400" dirty="0"/>
          </a:p>
          <a:p>
            <a:pPr marL="0" indent="0">
              <a:buNone/>
            </a:pPr>
            <a:endParaRPr lang="en-US" sz="2400" dirty="0"/>
          </a:p>
          <a:p>
            <a:pPr marL="0" indent="0">
              <a:buNone/>
            </a:pPr>
            <a:r>
              <a:rPr lang="en-US" sz="2400" dirty="0"/>
              <a:t>(I have YouTube links to the TED talks on the mindsets page on my website.)</a:t>
            </a:r>
          </a:p>
        </p:txBody>
      </p:sp>
    </p:spTree>
    <p:extLst>
      <p:ext uri="{BB962C8B-B14F-4D97-AF65-F5344CB8AC3E}">
        <p14:creationId xmlns:p14="http://schemas.microsoft.com/office/powerpoint/2010/main" val="2827800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Mindset Assessment</a:t>
            </a:r>
          </a:p>
        </p:txBody>
      </p:sp>
      <p:sp>
        <p:nvSpPr>
          <p:cNvPr id="3" name="Content Placeholder 2"/>
          <p:cNvSpPr>
            <a:spLocks noGrp="1"/>
          </p:cNvSpPr>
          <p:nvPr>
            <p:ph idx="1"/>
          </p:nvPr>
        </p:nvSpPr>
        <p:spPr/>
        <p:txBody>
          <a:bodyPr>
            <a:normAutofit/>
          </a:bodyPr>
          <a:lstStyle/>
          <a:p>
            <a:pPr marL="0" indent="0">
              <a:buNone/>
            </a:pPr>
            <a:r>
              <a:rPr lang="en-US" sz="2400" dirty="0"/>
              <a:t>Have your students take a mindset assessment.</a:t>
            </a:r>
          </a:p>
          <a:p>
            <a:pPr marL="0" indent="0">
              <a:buNone/>
            </a:pPr>
            <a:r>
              <a:rPr lang="en-US" sz="2400" dirty="0"/>
              <a:t>(I have a link to Carol Dweck’s website that has an assessment you can use.)</a:t>
            </a:r>
          </a:p>
        </p:txBody>
      </p:sp>
    </p:spTree>
    <p:extLst>
      <p:ext uri="{BB962C8B-B14F-4D97-AF65-F5344CB8AC3E}">
        <p14:creationId xmlns:p14="http://schemas.microsoft.com/office/powerpoint/2010/main" val="4256360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Is 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p>
        </p:txBody>
      </p:sp>
    </p:spTree>
    <p:extLst>
      <p:ext uri="{BB962C8B-B14F-4D97-AF65-F5344CB8AC3E}">
        <p14:creationId xmlns:p14="http://schemas.microsoft.com/office/powerpoint/2010/main" val="1807324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r>
              <a:rPr lang="en-US" sz="2400" dirty="0"/>
              <a:t>Consider having your students retake the mindset assessment to measure their progress.</a:t>
            </a:r>
            <a:br>
              <a:rPr lang="en-US" sz="2400" dirty="0"/>
            </a:br>
            <a:br>
              <a:rPr lang="en-US" sz="2400" dirty="0"/>
            </a:br>
            <a:endParaRPr lang="en-US" sz="2400" dirty="0"/>
          </a:p>
          <a:p>
            <a:r>
              <a:rPr lang="en-US" sz="2400" dirty="0"/>
              <a:t>Give your students another of the prompts, but reframe it in terms of your class.</a:t>
            </a:r>
          </a:p>
        </p:txBody>
      </p:sp>
    </p:spTree>
    <p:extLst>
      <p:ext uri="{BB962C8B-B14F-4D97-AF65-F5344CB8AC3E}">
        <p14:creationId xmlns:p14="http://schemas.microsoft.com/office/powerpoint/2010/main" val="582763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The focus is on effort, not on success.</a:t>
            </a:r>
            <a:br>
              <a:rPr lang="en-US" sz="2400" dirty="0"/>
            </a:br>
            <a:endParaRPr lang="en-US" sz="2400" dirty="0"/>
          </a:p>
        </p:txBody>
      </p:sp>
    </p:spTree>
    <p:extLst>
      <p:ext uri="{BB962C8B-B14F-4D97-AF65-F5344CB8AC3E}">
        <p14:creationId xmlns:p14="http://schemas.microsoft.com/office/powerpoint/2010/main" val="4251432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Effort</a:t>
            </a:r>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Dweck:</a:t>
            </a:r>
          </a:p>
          <a:p>
            <a:r>
              <a:rPr lang="en-US" sz="2400" dirty="0"/>
              <a:t>A growth mindset isn’t just about effort. </a:t>
            </a:r>
            <a:br>
              <a:rPr lang="en-US" sz="2400" dirty="0"/>
            </a:br>
            <a:endParaRPr lang="en-US" sz="2400" dirty="0"/>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A lot of scientific evidence suggests that the difference between those who succeed and those who don't is not the brains they were born with, but their approach to life, the messages they receive about their potential, and the opportunities they have to learn.</a:t>
            </a:r>
          </a:p>
        </p:txBody>
      </p:sp>
    </p:spTree>
    <p:extLst>
      <p:ext uri="{BB962C8B-B14F-4D97-AF65-F5344CB8AC3E}">
        <p14:creationId xmlns:p14="http://schemas.microsoft.com/office/powerpoint/2010/main" val="951258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Instructors using this approach are lowering standards. </a:t>
            </a:r>
          </a:p>
        </p:txBody>
      </p:sp>
    </p:spTree>
    <p:extLst>
      <p:ext uri="{BB962C8B-B14F-4D97-AF65-F5344CB8AC3E}">
        <p14:creationId xmlns:p14="http://schemas.microsoft.com/office/powerpoint/2010/main" val="208993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Lowering Standards</a:t>
            </a:r>
          </a:p>
        </p:txBody>
      </p:sp>
      <p:sp>
        <p:nvSpPr>
          <p:cNvPr id="3" name="Content Placeholder 2"/>
          <p:cNvSpPr>
            <a:spLocks noGrp="1"/>
          </p:cNvSpPr>
          <p:nvPr>
            <p:ph idx="1"/>
          </p:nvPr>
        </p:nvSpPr>
        <p:spPr>
          <a:xfrm>
            <a:off x="2589212" y="2146299"/>
            <a:ext cx="8915400" cy="4452552"/>
          </a:xfrm>
        </p:spPr>
        <p:txBody>
          <a:bodyPr>
            <a:normAutofit lnSpcReduction="10000"/>
          </a:bodyPr>
          <a:lstStyle/>
          <a:p>
            <a:pPr marL="0" indent="0">
              <a:buNone/>
            </a:pPr>
            <a:r>
              <a:rPr lang="en-US" sz="2400" dirty="0"/>
              <a:t>Carol Dweck:</a:t>
            </a:r>
          </a:p>
          <a:p>
            <a:r>
              <a:rPr lang="en-US" sz="2400" dirty="0"/>
              <a:t>Many educators think that lowering their standards will give students success experiences, boost their self-esteem, and raise their achievement.</a:t>
            </a:r>
            <a:br>
              <a:rPr lang="en-US" sz="2400" dirty="0"/>
            </a:br>
            <a:endParaRPr lang="en-US" sz="2400" dirty="0"/>
          </a:p>
          <a:p>
            <a:r>
              <a:rPr lang="en-US" sz="2400" dirty="0"/>
              <a:t>Well, it doesn’t work. Lowering standards just leads to poorly educated students who feel entitled to easy work and lavish praise.</a:t>
            </a:r>
            <a:br>
              <a:rPr lang="en-US" sz="2400" dirty="0"/>
            </a:br>
            <a:endParaRPr lang="en-US" sz="2400" dirty="0"/>
          </a:p>
          <a:p>
            <a:r>
              <a:rPr lang="en-US" sz="2400" dirty="0"/>
              <a:t>Simply raising standards in our schools, without giving students the means of reaching them, is a recipe for disaster.</a:t>
            </a:r>
          </a:p>
        </p:txBody>
      </p:sp>
    </p:spTree>
    <p:extLst>
      <p:ext uri="{BB962C8B-B14F-4D97-AF65-F5344CB8AC3E}">
        <p14:creationId xmlns:p14="http://schemas.microsoft.com/office/powerpoint/2010/main" val="2905441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False Growth-Mindset</a:t>
            </a:r>
          </a:p>
        </p:txBody>
      </p:sp>
    </p:spTree>
    <p:extLst>
      <p:ext uri="{BB962C8B-B14F-4D97-AF65-F5344CB8AC3E}">
        <p14:creationId xmlns:p14="http://schemas.microsoft.com/office/powerpoint/2010/main" val="11275339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Content Placeholder 2"/>
          <p:cNvSpPr>
            <a:spLocks noGrp="1"/>
          </p:cNvSpPr>
          <p:nvPr>
            <p:ph idx="1"/>
          </p:nvPr>
        </p:nvSpPr>
        <p:spPr/>
        <p:txBody>
          <a:bodyPr>
            <a:normAutofit/>
          </a:bodyPr>
          <a:lstStyle/>
          <a:p>
            <a:r>
              <a:rPr lang="en-US" sz="2400" dirty="0"/>
              <a:t>The messages we send to our students are so important.</a:t>
            </a:r>
          </a:p>
        </p:txBody>
      </p:sp>
    </p:spTree>
    <p:extLst>
      <p:ext uri="{BB962C8B-B14F-4D97-AF65-F5344CB8AC3E}">
        <p14:creationId xmlns:p14="http://schemas.microsoft.com/office/powerpoint/2010/main" val="3368110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“Math Person”</a:t>
            </a:r>
          </a:p>
        </p:txBody>
      </p:sp>
      <p:sp>
        <p:nvSpPr>
          <p:cNvPr id="3" name="Content Placeholder 2"/>
          <p:cNvSpPr>
            <a:spLocks noGrp="1"/>
          </p:cNvSpPr>
          <p:nvPr>
            <p:ph idx="1"/>
          </p:nvPr>
        </p:nvSpPr>
        <p:spPr/>
        <p:txBody>
          <a:bodyPr>
            <a:normAutofit/>
          </a:bodyPr>
          <a:lstStyle/>
          <a:p>
            <a:r>
              <a:rPr lang="en-US" sz="2400" dirty="0"/>
              <a:t>For example …</a:t>
            </a:r>
            <a:br>
              <a:rPr lang="en-US" sz="2400" dirty="0"/>
            </a:br>
            <a:br>
              <a:rPr lang="en-US" sz="2400" dirty="0"/>
            </a:br>
            <a:r>
              <a:rPr lang="en-US" sz="2400" dirty="0"/>
              <a:t>Teachers need to replace sympathetic messages such as “Don't worry, math isn't your thing” with positive messages such as “You can do this, I believe in you, math is all about effort and hard work.”</a:t>
            </a:r>
            <a:br>
              <a:rPr lang="en-US" sz="2400" dirty="0"/>
            </a:br>
            <a:r>
              <a:rPr lang="en-US" sz="2400" dirty="0"/>
              <a:t>- Jo Boaler</a:t>
            </a:r>
          </a:p>
        </p:txBody>
      </p:sp>
    </p:spTree>
    <p:extLst>
      <p:ext uri="{BB962C8B-B14F-4D97-AF65-F5344CB8AC3E}">
        <p14:creationId xmlns:p14="http://schemas.microsoft.com/office/powerpoint/2010/main" val="3137995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love mistakes. Every time they make a mistake their brain grows.</a:t>
            </a:r>
            <a:br>
              <a:rPr lang="en-US" sz="2400" dirty="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believe in every one of them, that there is no such thing as a math brain or a math gene, and that I expect all of them to achieve at the highest levels.</a:t>
            </a:r>
            <a:br>
              <a:rPr lang="en-US" sz="2400" dirty="0"/>
            </a:br>
            <a:endParaRPr lang="en-US" sz="2400" dirty="0"/>
          </a:p>
          <a:p>
            <a:r>
              <a:rPr lang="en-US" sz="2400" dirty="0"/>
              <a:t>I have always known how important it is that students know their teacher believes in them.</a:t>
            </a:r>
          </a:p>
        </p:txBody>
      </p:sp>
    </p:spTree>
    <p:extLst>
      <p:ext uri="{BB962C8B-B14F-4D97-AF65-F5344CB8AC3E}">
        <p14:creationId xmlns:p14="http://schemas.microsoft.com/office/powerpoint/2010/main" val="45438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Misconceptions about math: that math is a subject of rules and procedures, that being good at math means being fast at math, that math is all about certainty and right and wrong answers, … .</a:t>
            </a:r>
            <a:br>
              <a:rPr lang="en-US" sz="2400" dirty="0"/>
            </a:br>
            <a:endParaRPr lang="en-US" sz="2400" dirty="0"/>
          </a:p>
          <a:p>
            <a:r>
              <a:rPr lang="en-US" sz="2400" dirty="0"/>
              <a:t>It is also important to realize that the speed at which students appear to grasp concepts is not indicative of their mathematics potential.</a:t>
            </a:r>
          </a:p>
        </p:txBody>
      </p:sp>
    </p:spTree>
    <p:extLst>
      <p:ext uri="{BB962C8B-B14F-4D97-AF65-F5344CB8AC3E}">
        <p14:creationId xmlns:p14="http://schemas.microsoft.com/office/powerpoint/2010/main" val="2170855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r>
              <a:rPr lang="en-US" sz="2400" dirty="0"/>
              <a:t>Praise growth-mindset, effort-based qualities rather than fixed-mindset, talent-based qualities.</a:t>
            </a:r>
            <a:br>
              <a:rPr lang="en-US" sz="2400" dirty="0"/>
            </a:br>
            <a:endParaRPr lang="en-US" sz="2400" dirty="0"/>
          </a:p>
          <a:p>
            <a:r>
              <a:rPr lang="en-US" sz="2400" dirty="0"/>
              <a:t>When you tell a student “You are smart” …</a:t>
            </a:r>
            <a:br>
              <a:rPr lang="en-US" sz="2400" dirty="0"/>
            </a:br>
            <a:endParaRPr lang="en-US" sz="2400" dirty="0"/>
          </a:p>
          <a:p>
            <a:r>
              <a:rPr lang="en-US" sz="2400" dirty="0"/>
              <a:t>Try using “Your hard work is paying off!”</a:t>
            </a:r>
          </a:p>
        </p:txBody>
      </p:sp>
    </p:spTree>
    <p:extLst>
      <p:ext uri="{BB962C8B-B14F-4D97-AF65-F5344CB8AC3E}">
        <p14:creationId xmlns:p14="http://schemas.microsoft.com/office/powerpoint/2010/main" val="3737899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p>
        </p:txBody>
      </p:sp>
    </p:spTree>
    <p:extLst>
      <p:ext uri="{BB962C8B-B14F-4D97-AF65-F5344CB8AC3E}">
        <p14:creationId xmlns:p14="http://schemas.microsoft.com/office/powerpoint/2010/main" val="8118965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The ability-praised students rejected a challenging new task that could expose their flaws and call their talent into question. 90% of the effort-praised students wanted a challenging new task they could learn from.</a:t>
            </a:r>
            <a:br>
              <a:rPr lang="en-US" sz="2400" dirty="0"/>
            </a:br>
            <a:endParaRPr lang="en-US" sz="2400" dirty="0"/>
          </a:p>
          <a:p>
            <a:r>
              <a:rPr lang="en-US" sz="2400" dirty="0"/>
              <a:t>The 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Classroom</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Carol Dweck</a:t>
            </a:r>
            <a:br>
              <a:rPr lang="en-US" dirty="0"/>
            </a:br>
            <a:r>
              <a:rPr lang="en-US" dirty="0"/>
              <a:t>Mindset – The New Psychology of Success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Student Perceptions of Math</a:t>
            </a:r>
          </a:p>
        </p:txBody>
      </p:sp>
      <p:sp>
        <p:nvSpPr>
          <p:cNvPr id="3" name="Content Placeholder 2"/>
          <p:cNvSpPr>
            <a:spLocks noGrp="1"/>
          </p:cNvSpPr>
          <p:nvPr>
            <p:ph idx="1"/>
          </p:nvPr>
        </p:nvSpPr>
        <p:spPr/>
        <p:txBody>
          <a:bodyPr>
            <a:normAutofit/>
          </a:bodyPr>
          <a:lstStyle/>
          <a:p>
            <a:pPr marL="0" indent="0">
              <a:buNone/>
            </a:pPr>
            <a:r>
              <a:rPr lang="en-US" sz="2400" dirty="0"/>
              <a:t>Keith Devlin:</a:t>
            </a:r>
          </a:p>
          <a:p>
            <a:r>
              <a:rPr lang="en-US" sz="2400" dirty="0"/>
              <a:t>Students will typically say it is a subject of calculations, procedures, or rules. But when we ask mathematicians what math is, they will say it is the study of patterns; that it is an aesthetic, creative, and beautiful subject.</a:t>
            </a:r>
          </a:p>
        </p:txBody>
      </p:sp>
    </p:spTree>
    <p:extLst>
      <p:ext uri="{BB962C8B-B14F-4D97-AF65-F5344CB8AC3E}">
        <p14:creationId xmlns:p14="http://schemas.microsoft.com/office/powerpoint/2010/main" val="18260688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lnSpcReduction="10000"/>
          </a:bodyPr>
          <a:lstStyle/>
          <a:p>
            <a:pPr marL="0" indent="0">
              <a:buNone/>
            </a:pPr>
            <a:r>
              <a:rPr lang="en-US" sz="2400" dirty="0"/>
              <a:t>Jo Boaler:</a:t>
            </a:r>
          </a:p>
          <a:p>
            <a:r>
              <a:rPr lang="en-US" sz="2400" dirty="0"/>
              <a:t>They realize they have to use their own minds—thinking, sense making, and reasoning. They stop thinking their task is just to repeat methods, and they realize their task is to think about the appropriateness of different methods. </a:t>
            </a:r>
            <a:br>
              <a:rPr lang="en-US" sz="2400" dirty="0"/>
            </a:br>
            <a:endParaRPr lang="en-US" sz="2400" dirty="0"/>
          </a:p>
          <a:p>
            <a:r>
              <a:rPr lang="en-US" sz="2400" dirty="0"/>
              <a:t>When students think their role is not to reproduce a method but to come up with an idea, everything changes.</a:t>
            </a:r>
          </a:p>
        </p:txBody>
      </p:sp>
    </p:spTree>
    <p:extLst>
      <p:ext uri="{BB962C8B-B14F-4D97-AF65-F5344CB8AC3E}">
        <p14:creationId xmlns:p14="http://schemas.microsoft.com/office/powerpoint/2010/main" val="40924141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Reasoning also gives students access to understanding.</a:t>
            </a:r>
            <a:br>
              <a:rPr lang="en-US" sz="2400" dirty="0"/>
            </a:br>
            <a:endParaRPr lang="en-US" sz="2400" dirty="0"/>
          </a:p>
          <a:p>
            <a:r>
              <a:rPr lang="en-US" sz="2400" dirty="0"/>
              <a:t>Reasoning had a particular role to play in the promotion of equity, as it helped to reduce the gap between students who understood and students who were struggling.</a:t>
            </a:r>
            <a:br>
              <a:rPr lang="en-US" sz="2400" dirty="0"/>
            </a:br>
            <a:endParaRPr lang="en-US" sz="2400" dirty="0"/>
          </a:p>
          <a:p>
            <a:r>
              <a:rPr lang="en-US" sz="2400" dirty="0"/>
              <a:t>It 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a:t>
            </a:r>
          </a:p>
        </p:txBody>
      </p:sp>
      <p:sp>
        <p:nvSpPr>
          <p:cNvPr id="3" name="Content Placeholder 2"/>
          <p:cNvSpPr>
            <a:spLocks noGrp="1"/>
          </p:cNvSpPr>
          <p:nvPr>
            <p:ph idx="1"/>
          </p:nvPr>
        </p:nvSpPr>
        <p:spPr/>
        <p:txBody>
          <a:bodyPr>
            <a:normAutofit fontScale="92500" lnSpcReduction="10000"/>
          </a:bodyPr>
          <a:lstStyle/>
          <a:p>
            <a:r>
              <a:rPr lang="en-US" sz="3200" dirty="0"/>
              <a:t>Email: </a:t>
            </a:r>
            <a:r>
              <a:rPr lang="en-US" sz="3200" dirty="0">
                <a:hlinkClick r:id="rId3"/>
              </a:rPr>
              <a:t>georgew@cos.edu</a:t>
            </a:r>
            <a:r>
              <a:rPr lang="en-US" sz="3200" dirty="0"/>
              <a:t> </a:t>
            </a:r>
            <a:br>
              <a:rPr lang="en-US" sz="3200" dirty="0"/>
            </a:br>
            <a:endParaRPr lang="en-US" sz="3200" dirty="0"/>
          </a:p>
          <a:p>
            <a:r>
              <a:rPr lang="en-US" sz="3200" dirty="0"/>
              <a:t>Twitter: @</a:t>
            </a:r>
            <a:r>
              <a:rPr lang="en-US" sz="3200" dirty="0" err="1"/>
              <a:t>georgewoodbury</a:t>
            </a:r>
            <a:br>
              <a:rPr lang="en-US" sz="3200" dirty="0"/>
            </a:br>
            <a:endParaRPr lang="en-US" sz="3200" dirty="0"/>
          </a:p>
          <a:p>
            <a:r>
              <a:rPr lang="en-US" sz="3200" dirty="0"/>
              <a:t>Website: georgewoodbury.com</a:t>
            </a:r>
            <a:br>
              <a:rPr lang="en-US" sz="3200" dirty="0"/>
            </a:br>
            <a:endParaRPr lang="en-US" sz="3200" dirty="0"/>
          </a:p>
          <a:p>
            <a:r>
              <a:rPr lang="en-US" sz="3200" dirty="0"/>
              <a:t>Mindsets Page: georgewoodbury.com/mindsets</a:t>
            </a:r>
          </a:p>
        </p:txBody>
      </p:sp>
    </p:spTree>
    <p:extLst>
      <p:ext uri="{BB962C8B-B14F-4D97-AF65-F5344CB8AC3E}">
        <p14:creationId xmlns:p14="http://schemas.microsoft.com/office/powerpoint/2010/main" val="182236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 Boaler</a:t>
            </a:r>
            <a:br>
              <a:rPr lang="en-US" dirty="0"/>
            </a:br>
            <a:r>
              <a:rPr lang="en-US" dirty="0"/>
              <a:t>Mathematical Mindsets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Mindsets</a:t>
            </a:r>
          </a:p>
        </p:txBody>
      </p:sp>
      <p:sp>
        <p:nvSpPr>
          <p:cNvPr id="3" name="Content Placeholder 2"/>
          <p:cNvSpPr>
            <a:spLocks noGrp="1"/>
          </p:cNvSpPr>
          <p:nvPr>
            <p:ph idx="1"/>
          </p:nvPr>
        </p:nvSpPr>
        <p:spPr/>
        <p:txBody>
          <a:bodyPr>
            <a:normAutofit/>
          </a:bodyPr>
          <a:lstStyle/>
          <a:p>
            <a:r>
              <a:rPr lang="en-US" sz="2400" dirty="0"/>
              <a:t>Mindsets are beliefs – beliefs about yourself and your most basic qualities (intelligence, talents, personality).</a:t>
            </a:r>
            <a:br>
              <a:rPr lang="en-US" sz="2400" dirty="0"/>
            </a:br>
            <a:r>
              <a:rPr lang="en-US" sz="2400" dirty="0"/>
              <a:t>- Carol Dweck</a:t>
            </a:r>
          </a:p>
          <a:p>
            <a:r>
              <a:rPr lang="en-US" sz="2400" dirty="0"/>
              <a:t>Are these fixed traits, or can you grow them over time?</a:t>
            </a:r>
          </a:p>
        </p:txBody>
      </p:sp>
    </p:spTree>
    <p:extLst>
      <p:ext uri="{BB962C8B-B14F-4D97-AF65-F5344CB8AC3E}">
        <p14:creationId xmlns:p14="http://schemas.microsoft.com/office/powerpoint/2010/main" val="81228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Fixed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are fixed traits.</a:t>
            </a:r>
            <a:br>
              <a:rPr lang="en-US" sz="2400" dirty="0"/>
            </a:br>
            <a:endParaRPr lang="en-US" sz="2400" dirty="0"/>
          </a:p>
          <a:p>
            <a:r>
              <a:rPr lang="en-US" sz="2400" dirty="0">
                <a:solidFill>
                  <a:schemeClr val="tx1"/>
                </a:solidFill>
              </a:rPr>
              <a:t>Talent alone creates success—without effort. </a:t>
            </a:r>
            <a:br>
              <a:rPr lang="en-US" sz="2400" dirty="0">
                <a:solidFill>
                  <a:schemeClr val="tx1"/>
                </a:solidFill>
              </a:rPr>
            </a:br>
            <a:endParaRPr lang="en-US" sz="2400" dirty="0">
              <a:solidFill>
                <a:schemeClr val="tx1"/>
              </a:solidFill>
            </a:endParaRPr>
          </a:p>
          <a:p>
            <a:r>
              <a:rPr lang="en-US" sz="2400" dirty="0">
                <a:solidFill>
                  <a:schemeClr val="tx1"/>
                </a:solidFill>
              </a:rPr>
              <a:t>People 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602</TotalTime>
  <Words>1307</Words>
  <Application>Microsoft Office PowerPoint</Application>
  <PresentationFormat>Widescreen</PresentationFormat>
  <Paragraphs>232</Paragraphs>
  <Slides>56</Slides>
  <Notes>56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Century Gothic</vt:lpstr>
      <vt:lpstr>Wingdings 3</vt:lpstr>
      <vt:lpstr>Wisp</vt:lpstr>
      <vt:lpstr>Incorporating Mathematical Mindsets georgewoodbury.com/mindsets</vt:lpstr>
      <vt:lpstr>Introduction: A Tale of Two Instructors</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Helping Your Students to Develop  a Growth Mindset in Math</vt:lpstr>
      <vt:lpstr>It’s Not Easy</vt:lpstr>
      <vt:lpstr>Think/Pair/Share</vt:lpstr>
      <vt:lpstr>Day One Survey Prompts</vt:lpstr>
      <vt:lpstr>Developing a Growth Mindset</vt:lpstr>
      <vt:lpstr>Developing a Growth Mindset – Videos</vt:lpstr>
      <vt:lpstr>Developing a Growth Mindset – Mindset Assessment</vt:lpstr>
      <vt:lpstr>Developing a Growth Mindset – Following Up</vt:lpstr>
      <vt:lpstr>Developing a Growth Mindset – Following Up</vt:lpstr>
      <vt:lpstr>Misinterpretations</vt:lpstr>
      <vt:lpstr>Misinterpretations</vt:lpstr>
      <vt:lpstr>Misinterpretations - Effort</vt:lpstr>
      <vt:lpstr>Misinterpretations</vt:lpstr>
      <vt:lpstr>Misinterpretations – Lowering Standards</vt:lpstr>
      <vt:lpstr>Misinterpretations</vt:lpstr>
      <vt:lpstr>Messages</vt:lpstr>
      <vt:lpstr>Messages</vt:lpstr>
      <vt:lpstr>“Math Person”</vt:lpstr>
      <vt:lpstr>Mistakes</vt:lpstr>
      <vt:lpstr>Mistakes</vt:lpstr>
      <vt:lpstr>Mistakes</vt:lpstr>
      <vt:lpstr>Mistakes</vt:lpstr>
      <vt:lpstr>Believe in Your Students</vt:lpstr>
      <vt:lpstr>Believe in Your Students</vt:lpstr>
      <vt:lpstr>Believe</vt:lpstr>
      <vt:lpstr>Speed</vt:lpstr>
      <vt:lpstr>Speed</vt:lpstr>
      <vt:lpstr>Praise</vt:lpstr>
      <vt:lpstr>Praise</vt:lpstr>
      <vt:lpstr>Praise</vt:lpstr>
      <vt:lpstr>Praise</vt:lpstr>
      <vt:lpstr>In the Classroom</vt:lpstr>
      <vt:lpstr>Changing Student Perceptions of Math</vt:lpstr>
      <vt:lpstr>Reasoning</vt:lpstr>
      <vt:lpstr>Reasoning</vt:lpstr>
      <vt:lpstr>Reasoning</vt:lpstr>
      <vt:lpstr>Reasoning</vt:lpstr>
      <vt:lpstr>Conclusion</vt:lpstr>
      <vt:lpstr>Contact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52</cp:revision>
  <cp:lastPrinted>2018-03-01T01:00:10Z</cp:lastPrinted>
  <dcterms:created xsi:type="dcterms:W3CDTF">2018-02-21T14:55:57Z</dcterms:created>
  <dcterms:modified xsi:type="dcterms:W3CDTF">2018-11-01T22:21:25Z</dcterms:modified>
</cp:coreProperties>
</file>